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92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099"/>
  </p:normalViewPr>
  <p:slideViewPr>
    <p:cSldViewPr snapToGrid="0" snapToObjects="1">
      <p:cViewPr varScale="1">
        <p:scale>
          <a:sx n="114" d="100"/>
          <a:sy n="114" d="100"/>
        </p:scale>
        <p:origin x="414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버튼 클릭 리스너는 </a:t>
            </a:r>
            <a:r>
              <a:rPr lang="en-US" altLang="ko-KR"/>
              <a:t>\ButtonClickListeners\BtnClickLs.java</a:t>
            </a:r>
          </a:p>
          <a:p>
            <a:pPr>
              <a:defRPr/>
            </a:pPr>
            <a:r>
              <a:rPr lang="en-US" altLang="ko-KR"/>
              <a:t>API</a:t>
            </a:r>
            <a:r>
              <a:rPr lang="ko-KR" altLang="en-US"/>
              <a:t>가 없어 엑셀을 </a:t>
            </a:r>
            <a:r>
              <a:rPr lang="en-US" altLang="ko-KR"/>
              <a:t>InputStream</a:t>
            </a:r>
            <a:r>
              <a:rPr lang="ko-KR" altLang="en-US"/>
              <a:t>으로 받아와서 파싱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(VaccineSetChart)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버튼 클릭 리스너는 </a:t>
            </a:r>
            <a:r>
              <a:rPr lang="en-US" altLang="ko-KR"/>
              <a:t>\ButtonClickListeners\BtnClickLs.java</a:t>
            </a:r>
          </a:p>
          <a:p>
            <a:pPr>
              <a:defRPr/>
            </a:pPr>
            <a:r>
              <a:rPr lang="en-US" altLang="ko-KR"/>
              <a:t>API</a:t>
            </a:r>
            <a:r>
              <a:rPr lang="ko-KR" altLang="en-US"/>
              <a:t>가 없어 엑셀을 </a:t>
            </a:r>
            <a:r>
              <a:rPr lang="en-US" altLang="ko-KR"/>
              <a:t>InputStream</a:t>
            </a:r>
            <a:r>
              <a:rPr lang="ko-KR" altLang="en-US"/>
              <a:t>으로 받아와서 파싱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(VaccineSetChart)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(VaccineSetChart)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(VaccineSetChart)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(VaccineSetChart)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(VaccineSetChart)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(BtnClickLs.java_</a:t>
            </a:r>
            <a:r>
              <a:rPr lang="ko-KR" altLang="en-US"/>
              <a:t>바 차트 부분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(BtnClickLs.java_백신정보 클릭릭)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(BtnClickLs.java_UrlListClick)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FF843A"/>
                </a:solidFill>
              </a:rPr>
              <a:t>(FirstAPI)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FF843A"/>
                </a:solidFill>
              </a:rPr>
              <a:t>(SecondAPI)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FF843A"/>
                </a:solidFill>
              </a:rPr>
              <a:t>(SecondAPI)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(RegionAPI)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(RegionAPI)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(VaccineAPI)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(VaccineAPI)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(VaccineAPI)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자유형: 도형 8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자유형: 도형 9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자유형: 도형 10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자유형: 도형 11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자유형: 도형 12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자유형: 도형 13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자유형: 도형 14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자유형: 도형 15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2022-03-14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자유형: 도형 6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: 도형 7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2022-03-14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자유형: 도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자유형: 도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: 도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자유형: 도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: 도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2022-03-14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자유형: 도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2022-03-14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2022-03-14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자유형: 도형 7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2022-03-14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2022-03-14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2022-03-14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2022-03-14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2022-03-14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 19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그룹 2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자유형: 도형 2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자유형: 도형 23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자유형: 도형 24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자유형: 도형 25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자유형: 도형 26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자유형: 도형 28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2022-03-14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자유형: 도형 99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그룹 10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자유형: 도형 10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자유형: 도형 97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자유형: 도형 98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자유형: 도형 10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자유형: 도형 10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자유형: 도형 96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2022-03-14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COVID</a:t>
            </a:r>
            <a:r>
              <a:rPr lang="ko-KR" altLang="en-US"/>
              <a:t>19 국내 현황 조회 서비스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4555052"/>
            <a:ext cx="9631127" cy="467408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강철, 이하은, 전유진, 황지혁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t>구성_지역 별 확진자</a:t>
            </a:r>
            <a:r>
              <a:rPr lang="en-US" altLang="ko-KR"/>
              <a:t>(Code)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7655" y="1063586"/>
            <a:ext cx="254485" cy="363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solidFill>
                <a:srgbClr val="FF843A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31799" y="1063586"/>
            <a:ext cx="11043379" cy="5559422"/>
            <a:chOff x="431799" y="1063586"/>
            <a:chExt cx="11043379" cy="5559422"/>
          </a:xfrm>
        </p:grpSpPr>
        <p:grpSp>
          <p:nvGrpSpPr>
            <p:cNvPr id="13" name="그룹 12"/>
            <p:cNvGrpSpPr/>
            <p:nvPr/>
          </p:nvGrpSpPr>
          <p:grpSpPr>
            <a:xfrm>
              <a:off x="431799" y="1063586"/>
              <a:ext cx="11043379" cy="5559422"/>
              <a:chOff x="431799" y="1063586"/>
              <a:chExt cx="11043379" cy="5559422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431799" y="1063586"/>
                <a:ext cx="10055840" cy="5559422"/>
                <a:chOff x="156726" y="1063586"/>
                <a:chExt cx="10055840" cy="5559422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56726" y="1063586"/>
                  <a:ext cx="7582958" cy="4401164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5820928" y="1859843"/>
                  <a:ext cx="4391637" cy="4763164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8136090" y="1245215"/>
                <a:ext cx="3339088" cy="3626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>
                    <a:solidFill>
                      <a:srgbClr val="FF843A"/>
                    </a:solidFill>
                  </a:rPr>
                  <a:t>사용할 </a:t>
                </a:r>
                <a:r>
                  <a:rPr lang="en-US" altLang="ko-KR">
                    <a:solidFill>
                      <a:srgbClr val="FF843A"/>
                    </a:solidFill>
                  </a:rPr>
                  <a:t>API</a:t>
                </a:r>
                <a:r>
                  <a:rPr lang="ko-KR" altLang="en-US">
                    <a:solidFill>
                      <a:srgbClr val="FF843A"/>
                    </a:solidFill>
                  </a:rPr>
                  <a:t>의 데이터 설정 코드 </a:t>
                </a:r>
                <a:r>
                  <a:rPr lang="en-US" altLang="ko-KR">
                    <a:solidFill>
                      <a:srgbClr val="FF843A"/>
                    </a:solidFill>
                  </a:rPr>
                  <a:t>1</a:t>
                </a:r>
              </a:p>
            </p:txBody>
          </p:sp>
        </p:grp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30322" y="5889583"/>
              <a:ext cx="4752975" cy="7334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t>구성_지역 별 확진자</a:t>
            </a:r>
            <a:r>
              <a:rPr lang="en-US" altLang="ko-KR"/>
              <a:t>(Code)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Adapter </a:t>
            </a:r>
            <a:r>
              <a:rPr lang="ko-KR" altLang="en-US"/>
              <a:t>를 생성하여</a:t>
            </a:r>
          </a:p>
          <a:p>
            <a:pPr marL="0" indent="0">
              <a:buNone/>
              <a:defRPr/>
            </a:pPr>
            <a:r>
              <a:rPr lang="ko-KR" altLang="en-US"/>
              <a:t>    데이터를 설정하는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247655" y="1063586"/>
            <a:ext cx="254485" cy="363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>
              <a:solidFill>
                <a:srgbClr val="FF843A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09550"/>
            <a:ext cx="5553075" cy="643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백신 접종 현황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오늘까지 </a:t>
            </a:r>
            <a:r>
              <a:rPr lang="en-US" altLang="ko-KR"/>
              <a:t>COVID</a:t>
            </a:r>
            <a:r>
              <a:rPr lang="ko-KR" altLang="en-US"/>
              <a:t> 백신 접종률 현황을</a:t>
            </a:r>
          </a:p>
          <a:p>
            <a:pPr marL="0" indent="0">
              <a:buNone/>
              <a:defRPr/>
            </a:pPr>
            <a:r>
              <a:rPr lang="ko-KR" altLang="en-US"/>
              <a:t>    보여준다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차</a:t>
            </a:r>
            <a:r>
              <a:rPr lang="en-US" altLang="ko-KR"/>
              <a:t>·2</a:t>
            </a:r>
            <a:r>
              <a:rPr lang="ko-KR" altLang="en-US"/>
              <a:t>차</a:t>
            </a:r>
            <a:r>
              <a:rPr lang="en-US" altLang="ko-KR"/>
              <a:t>·3</a:t>
            </a:r>
            <a:r>
              <a:rPr lang="ko-KR" altLang="en-US"/>
              <a:t>차 접종률은 수치로</a:t>
            </a:r>
          </a:p>
          <a:p>
            <a:pPr marL="0" indent="0">
              <a:buNone/>
              <a:defRPr/>
            </a:pPr>
            <a:r>
              <a:rPr lang="ko-KR" altLang="en-US"/>
              <a:t>    전체 접종률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60</a:t>
            </a:r>
            <a:r>
              <a:rPr lang="ko-KR" altLang="en-US"/>
              <a:t>세 이상 접종률은</a:t>
            </a:r>
          </a:p>
          <a:p>
            <a:pPr marL="0" indent="0">
              <a:buNone/>
              <a:defRPr/>
            </a:pPr>
            <a:r>
              <a:rPr lang="ko-KR" altLang="en-US"/>
              <a:t>    그래프를 통해 보여준다</a:t>
            </a:r>
            <a:r>
              <a:rPr lang="en-US" altLang="ko-KR"/>
              <a:t>.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7747806" y="377457"/>
            <a:ext cx="3432985" cy="6103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백신 접종 현황</a:t>
            </a:r>
            <a:r>
              <a:rPr lang="en-US" altLang="ko-KR"/>
              <a:t>(Code)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5190" y="699057"/>
            <a:ext cx="11549608" cy="6158942"/>
            <a:chOff x="185190" y="699057"/>
            <a:chExt cx="11549608" cy="6158942"/>
          </a:xfrm>
        </p:grpSpPr>
        <p:grpSp>
          <p:nvGrpSpPr>
            <p:cNvPr id="7" name="그룹 6"/>
            <p:cNvGrpSpPr/>
            <p:nvPr/>
          </p:nvGrpSpPr>
          <p:grpSpPr>
            <a:xfrm>
              <a:off x="185190" y="951675"/>
              <a:ext cx="10050278" cy="5906324"/>
              <a:chOff x="185189" y="951675"/>
              <a:chExt cx="10050278" cy="5906324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85189" y="970727"/>
                <a:ext cx="5172797" cy="5887271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357987" y="951675"/>
                <a:ext cx="4877480" cy="5906324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7683389" y="699057"/>
              <a:ext cx="4051409" cy="3658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rgbClr val="FF843A"/>
                  </a:solidFill>
                </a:rPr>
                <a:t>1</a:t>
              </a:r>
              <a:r>
                <a:rPr lang="ko-KR" altLang="en-US">
                  <a:solidFill>
                    <a:srgbClr val="FF843A"/>
                  </a:solidFill>
                </a:rPr>
                <a:t>차</a:t>
              </a:r>
              <a:r>
                <a:rPr lang="en-US" altLang="ko-KR">
                  <a:solidFill>
                    <a:srgbClr val="FF843A"/>
                  </a:solidFill>
                </a:rPr>
                <a:t>,</a:t>
              </a:r>
              <a:r>
                <a:rPr lang="ko-KR" altLang="en-US">
                  <a:solidFill>
                    <a:srgbClr val="FF843A"/>
                  </a:solidFill>
                </a:rPr>
                <a:t> </a:t>
              </a:r>
              <a:r>
                <a:rPr lang="en-US" altLang="ko-KR">
                  <a:solidFill>
                    <a:srgbClr val="FF843A"/>
                  </a:solidFill>
                </a:rPr>
                <a:t>2</a:t>
              </a:r>
              <a:r>
                <a:rPr lang="ko-KR" altLang="en-US">
                  <a:solidFill>
                    <a:srgbClr val="FF843A"/>
                  </a:solidFill>
                </a:rPr>
                <a:t>차</a:t>
              </a:r>
              <a:r>
                <a:rPr lang="en-US" altLang="ko-KR">
                  <a:solidFill>
                    <a:srgbClr val="FF843A"/>
                  </a:solidFill>
                </a:rPr>
                <a:t>,</a:t>
              </a:r>
              <a:r>
                <a:rPr lang="ko-KR" altLang="en-US">
                  <a:solidFill>
                    <a:srgbClr val="FF843A"/>
                  </a:solidFill>
                </a:rPr>
                <a:t> </a:t>
              </a:r>
              <a:r>
                <a:rPr lang="en-US" altLang="ko-KR">
                  <a:solidFill>
                    <a:srgbClr val="FF843A"/>
                  </a:solidFill>
                </a:rPr>
                <a:t>3</a:t>
              </a:r>
              <a:r>
                <a:rPr lang="ko-KR" altLang="en-US">
                  <a:solidFill>
                    <a:srgbClr val="FF843A"/>
                  </a:solidFill>
                </a:rPr>
                <a:t>차 접종률 데이터 설정 코드 </a:t>
              </a:r>
              <a:r>
                <a:rPr lang="en-US" altLang="ko-KR">
                  <a:solidFill>
                    <a:srgbClr val="FF843A"/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백신 접종 현황</a:t>
            </a:r>
            <a:r>
              <a:rPr lang="en-US" altLang="ko-KR"/>
              <a:t>(Code)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45520" y="583448"/>
            <a:ext cx="12046480" cy="6119725"/>
            <a:chOff x="145520" y="583448"/>
            <a:chExt cx="12046480" cy="61197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5520" y="1063586"/>
              <a:ext cx="6258798" cy="329611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5520" y="4359696"/>
              <a:ext cx="6735114" cy="21148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394793" y="949286"/>
              <a:ext cx="5295900" cy="28384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83388" y="583448"/>
              <a:ext cx="4051410" cy="367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solidFill>
                    <a:srgbClr val="FF843A"/>
                  </a:solidFill>
                  <a:latin typeface="Arial"/>
                  <a:ea typeface="한컴 윤고딕 230"/>
                  <a:cs typeface="Arial"/>
                </a:rPr>
                <a:t>1</a:t>
              </a:r>
              <a:r>
                <a:rPr kumimoji="0" lang="ko-KR" altLang="en-US" sz="1800" b="0" i="0" u="none" strike="noStrike" kern="1200" cap="none" spc="0" normalizeH="0" baseline="0">
                  <a:solidFill>
                    <a:srgbClr val="FF843A"/>
                  </a:solidFill>
                  <a:latin typeface="Arial"/>
                  <a:ea typeface="한컴 윤고딕 230"/>
                  <a:cs typeface="한컴 윤고딕 230"/>
                </a:rPr>
                <a:t>차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FF843A"/>
                  </a:solidFill>
                  <a:latin typeface="Arial"/>
                  <a:ea typeface="한컴 윤고딕 230"/>
                  <a:cs typeface="Arial"/>
                </a:rPr>
                <a:t>,</a:t>
              </a:r>
              <a:r>
                <a:rPr kumimoji="0" lang="ko-KR" altLang="en-US" sz="1800" b="0" i="0" u="none" strike="noStrike" kern="1200" cap="none" spc="0" normalizeH="0" baseline="0">
                  <a:solidFill>
                    <a:srgbClr val="FF843A"/>
                  </a:solidFill>
                  <a:latin typeface="Arial"/>
                  <a:ea typeface="한컴 윤고딕 230"/>
                  <a:cs typeface="한컴 윤고딕 230"/>
                </a:rPr>
                <a:t> 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FF843A"/>
                  </a:solidFill>
                  <a:latin typeface="Arial"/>
                  <a:ea typeface="한컴 윤고딕 230"/>
                  <a:cs typeface="Arial"/>
                </a:rPr>
                <a:t>2</a:t>
              </a:r>
              <a:r>
                <a:rPr kumimoji="0" lang="ko-KR" altLang="en-US" sz="1800" b="0" i="0" u="none" strike="noStrike" kern="1200" cap="none" spc="0" normalizeH="0" baseline="0">
                  <a:solidFill>
                    <a:srgbClr val="FF843A"/>
                  </a:solidFill>
                  <a:latin typeface="Arial"/>
                  <a:ea typeface="한컴 윤고딕 230"/>
                  <a:cs typeface="한컴 윤고딕 230"/>
                </a:rPr>
                <a:t>차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FF843A"/>
                  </a:solidFill>
                  <a:latin typeface="Arial"/>
                  <a:ea typeface="한컴 윤고딕 230"/>
                  <a:cs typeface="Arial"/>
                </a:rPr>
                <a:t>,</a:t>
              </a:r>
              <a:r>
                <a:rPr kumimoji="0" lang="ko-KR" altLang="en-US" sz="1800" b="0" i="0" u="none" strike="noStrike" kern="1200" cap="none" spc="0" normalizeH="0" baseline="0">
                  <a:solidFill>
                    <a:srgbClr val="FF843A"/>
                  </a:solidFill>
                  <a:latin typeface="Arial"/>
                  <a:ea typeface="한컴 윤고딕 230"/>
                  <a:cs typeface="한컴 윤고딕 230"/>
                </a:rPr>
                <a:t> 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FF843A"/>
                  </a:solidFill>
                  <a:latin typeface="Arial"/>
                  <a:ea typeface="한컴 윤고딕 230"/>
                  <a:cs typeface="Arial"/>
                </a:rPr>
                <a:t>3</a:t>
              </a:r>
              <a:r>
                <a:rPr kumimoji="0" lang="ko-KR" altLang="en-US" sz="1800" b="0" i="0" u="none" strike="noStrike" kern="1200" cap="none" spc="0" normalizeH="0" baseline="0">
                  <a:solidFill>
                    <a:srgbClr val="FF843A"/>
                  </a:solidFill>
                  <a:latin typeface="Arial"/>
                  <a:ea typeface="한컴 윤고딕 230"/>
                  <a:cs typeface="한컴 윤고딕 230"/>
                </a:rPr>
                <a:t>차 접종률 데이터 설정 코드 </a:t>
              </a:r>
              <a:r>
                <a:rPr kumimoji="0" lang="en-US" altLang="ko-KR" sz="1800" b="0" i="0" u="none" strike="noStrike" kern="1200" cap="none" spc="0" normalizeH="0" baseline="0">
                  <a:solidFill>
                    <a:srgbClr val="FF843A"/>
                  </a:solidFill>
                  <a:latin typeface="Arial"/>
                  <a:ea typeface="한컴 윤고딕 230"/>
                  <a:cs typeface="Arial"/>
                </a:rPr>
                <a:t>2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752995" y="2711641"/>
              <a:ext cx="3439005" cy="399153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백신 접종 현황</a:t>
            </a:r>
            <a:r>
              <a:rPr lang="en-US" altLang="ko-KR"/>
              <a:t>(Code)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799" y="882440"/>
            <a:ext cx="11302999" cy="5443438"/>
            <a:chOff x="431799" y="882440"/>
            <a:chExt cx="11302999" cy="54434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1799" y="1391239"/>
              <a:ext cx="6839904" cy="134321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1799" y="2734452"/>
              <a:ext cx="6058745" cy="359142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236468" y="882440"/>
              <a:ext cx="3498330" cy="363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>
                  <a:solidFill>
                    <a:srgbClr val="FF843A"/>
                  </a:solidFill>
                </a:rPr>
                <a:t>60</a:t>
              </a:r>
              <a:r>
                <a:rPr lang="ko-KR" altLang="en-US">
                  <a:solidFill>
                    <a:srgbClr val="FF843A"/>
                  </a:solidFill>
                </a:rPr>
                <a:t>세 이상 접종률 그래프 설정 코드</a:t>
              </a:r>
              <a:r>
                <a:rPr lang="en-US" altLang="ko-KR">
                  <a:solidFill>
                    <a:srgbClr val="FF843A"/>
                  </a:solidFill>
                </a:rPr>
                <a:t>,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271703" y="1391239"/>
              <a:ext cx="3591426" cy="49346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주간 백신 접종 및 백신 별 접종 현황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일주일 간의 </a:t>
            </a:r>
            <a:r>
              <a:rPr lang="en-US" altLang="ko-KR"/>
              <a:t>COVID19</a:t>
            </a:r>
            <a:r>
              <a:rPr lang="ko-KR" altLang="en-US"/>
              <a:t> 백신</a:t>
            </a:r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1</a:t>
            </a:r>
            <a:r>
              <a:rPr lang="ko-KR" altLang="en-US"/>
              <a:t>차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차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차 접종자의 수를</a:t>
            </a:r>
          </a:p>
          <a:p>
            <a:pPr marL="0" indent="0">
              <a:buNone/>
              <a:defRPr/>
            </a:pPr>
            <a:r>
              <a:rPr lang="ko-KR" altLang="en-US"/>
              <a:t>    바 형태의 그래프로 보여준다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백신의 종류 별 접종률을</a:t>
            </a:r>
          </a:p>
          <a:p>
            <a:pPr marL="0" indent="0">
              <a:buNone/>
              <a:defRPr/>
            </a:pPr>
            <a:r>
              <a:rPr lang="ko-KR" altLang="en-US"/>
              <a:t>    원형 그래프를 통해 보여준다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원형 그래프의 각 부분을 클릭</a:t>
            </a:r>
            <a:r>
              <a:rPr lang="en-US" altLang="ko-KR"/>
              <a:t>(</a:t>
            </a:r>
            <a:r>
              <a:rPr lang="ko-KR" altLang="en-US"/>
              <a:t>터치</a:t>
            </a:r>
            <a:r>
              <a:rPr lang="en-US" altLang="ko-KR"/>
              <a:t>)</a:t>
            </a:r>
          </a:p>
          <a:p>
            <a:pPr marL="0" indent="0">
              <a:buNone/>
              <a:defRPr/>
            </a:pPr>
            <a:r>
              <a:rPr lang="ko-KR" altLang="en-US"/>
              <a:t>    함으로 </a:t>
            </a:r>
            <a:r>
              <a:rPr lang="en-US" altLang="ko-KR"/>
              <a:t>1</a:t>
            </a:r>
            <a:r>
              <a:rPr lang="ko-KR" altLang="en-US"/>
              <a:t>차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차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차 접종자 수를</a:t>
            </a:r>
          </a:p>
          <a:p>
            <a:pPr marL="0" indent="0">
              <a:buNone/>
              <a:defRPr/>
            </a:pPr>
            <a:r>
              <a:rPr lang="ko-KR" altLang="en-US"/>
              <a:t>    볼 수 있다</a:t>
            </a:r>
            <a:r>
              <a:rPr lang="en-US" altLang="ko-KR"/>
              <a:t>.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>
            <a:fillRect/>
          </a:stretch>
        </p:blipFill>
        <p:spPr>
          <a:xfrm>
            <a:off x="6096000" y="1063586"/>
            <a:ext cx="2545854" cy="4484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68927" y="1641396"/>
            <a:ext cx="2545854" cy="44847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41854" y="2122456"/>
            <a:ext cx="2545854" cy="4484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524" y="1186617"/>
            <a:ext cx="2545854" cy="44847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주간 백신 접종 및 백신 별 접종 현황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tretch>
            <a:fillRect/>
          </a:stretch>
        </p:blipFill>
        <p:spPr>
          <a:xfrm>
            <a:off x="2426218" y="2080032"/>
            <a:ext cx="2545854" cy="45259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799" y="5954569"/>
            <a:ext cx="250191" cy="3660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tretch>
            <a:fillRect/>
          </a:stretch>
        </p:blipFill>
        <p:spPr>
          <a:xfrm>
            <a:off x="4823073" y="1166018"/>
            <a:ext cx="2545854" cy="45259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61460" y="2080033"/>
            <a:ext cx="2545854" cy="45259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62996" y="1166018"/>
            <a:ext cx="2545854" cy="4525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주간 백신 접종 및 백신 별 접종 현황</a:t>
            </a:r>
            <a:r>
              <a:rPr lang="en-US" altLang="ko-KR"/>
              <a:t>(Code)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799" y="1352753"/>
            <a:ext cx="11250595" cy="4521951"/>
            <a:chOff x="431799" y="1352753"/>
            <a:chExt cx="11250595" cy="452195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1799" y="1352753"/>
              <a:ext cx="6096851" cy="32580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28650" y="1352753"/>
              <a:ext cx="5153744" cy="328658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239526" y="3750333"/>
              <a:ext cx="4058216" cy="212437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534371" y="5050174"/>
            <a:ext cx="253269" cy="367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주간 백신 접종 및 백신 별 접종 현황</a:t>
            </a:r>
            <a:r>
              <a:rPr lang="en-US" altLang="ko-KR"/>
              <a:t>(Code)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268" y="1063586"/>
            <a:ext cx="7059010" cy="3810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37726" y="3037942"/>
            <a:ext cx="7154273" cy="3820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90525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개요</a:t>
            </a:r>
          </a:p>
          <a:p>
            <a:pPr>
              <a:defRPr/>
            </a:pPr>
            <a:r>
              <a:rPr lang="ko-KR" altLang="en-US"/>
              <a:t>개발 환경</a:t>
            </a:r>
            <a:r>
              <a:rPr lang="en-US" altLang="ko-KR"/>
              <a:t> </a:t>
            </a:r>
            <a:r>
              <a:rPr lang="ko-KR" altLang="en-US"/>
              <a:t>및 도구</a:t>
            </a:r>
          </a:p>
          <a:p>
            <a:pPr>
              <a:defRPr/>
            </a:pPr>
            <a:r>
              <a:rPr lang="ko-KR" altLang="en-US"/>
              <a:t>구성</a:t>
            </a:r>
          </a:p>
          <a:p>
            <a:pPr>
              <a:defRPr/>
            </a:pPr>
            <a:r>
              <a:rPr lang="ko-KR" altLang="en-US"/>
              <a:t>시현 영상</a:t>
            </a:r>
          </a:p>
          <a:p>
            <a:pPr>
              <a:defRPr/>
            </a:pPr>
            <a:r>
              <a:rPr lang="en-US" altLang="ko-KR"/>
              <a:t>QnA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주간 백신 접종 및 백신 별 접종 현황</a:t>
            </a:r>
            <a:r>
              <a:rPr lang="en-US" altLang="ko-KR"/>
              <a:t>(Code)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799" y="1437997"/>
            <a:ext cx="9945488" cy="4534533"/>
            <a:chOff x="431799" y="1437997"/>
            <a:chExt cx="9945488" cy="453453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1799" y="1437997"/>
              <a:ext cx="5096586" cy="398200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28385" y="1437997"/>
              <a:ext cx="4848901" cy="300079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28385" y="4438791"/>
              <a:ext cx="2781688" cy="15337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주간 백신 접종 및 백신 별 접종 현황</a:t>
            </a:r>
            <a:r>
              <a:rPr lang="en-US" altLang="ko-KR"/>
              <a:t>(Code)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1063586"/>
            <a:ext cx="5191849" cy="5153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23648" y="1063586"/>
            <a:ext cx="3686689" cy="11526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89997" y="4213154"/>
            <a:ext cx="3302002" cy="2457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주간 백신 접종 및 백신 별 접종 현황</a:t>
            </a:r>
            <a:r>
              <a:rPr lang="en-US" altLang="ko-KR"/>
              <a:t>(Code)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1063586"/>
            <a:ext cx="5020376" cy="36200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063586"/>
            <a:ext cx="5496692" cy="496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백신 별 정보 및 접종 관련 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8" y="1600200"/>
            <a:ext cx="5486401" cy="45259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국내에서 현재 접종 가능한 화이자</a:t>
            </a:r>
            <a:r>
              <a:rPr lang="en-US" altLang="ko-KR"/>
              <a:t>,</a:t>
            </a:r>
          </a:p>
          <a:p>
            <a:pPr marL="0" indent="0">
              <a:buNone/>
              <a:defRPr/>
            </a:pPr>
            <a:r>
              <a:rPr lang="ko-KR" altLang="en-US"/>
              <a:t>    모더나</a:t>
            </a:r>
            <a:r>
              <a:rPr lang="en-US" altLang="ko-KR"/>
              <a:t>,</a:t>
            </a:r>
            <a:r>
              <a:rPr lang="ko-KR" altLang="en-US"/>
              <a:t> 얀센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AZ(</a:t>
            </a:r>
            <a:r>
              <a:rPr lang="ko-KR" altLang="en-US"/>
              <a:t>아스트라제네카</a:t>
            </a:r>
            <a:r>
              <a:rPr lang="en-US" altLang="ko-KR"/>
              <a:t>),</a:t>
            </a:r>
          </a:p>
          <a:p>
            <a:pPr marL="0" indent="0">
              <a:buNone/>
              <a:defRPr/>
            </a:pPr>
            <a:r>
              <a:rPr lang="ko-KR" altLang="en-US"/>
              <a:t>    노바백스 백신에 관한 정보를 보여준다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각각의 코로나</a:t>
            </a:r>
            <a:r>
              <a:rPr lang="en-US" altLang="ko-KR"/>
              <a:t>19</a:t>
            </a:r>
            <a:r>
              <a:rPr lang="ko-KR" altLang="en-US"/>
              <a:t> 백신 접종 관련</a:t>
            </a:r>
          </a:p>
          <a:p>
            <a:pPr marL="0" indent="0">
              <a:buNone/>
              <a:defRPr/>
            </a:pPr>
            <a:r>
              <a:rPr lang="ko-KR" altLang="en-US"/>
              <a:t>    배너들을 클릭하여 예방접종 사전예약</a:t>
            </a:r>
            <a:r>
              <a:rPr lang="en-US" altLang="ko-KR"/>
              <a:t>,</a:t>
            </a:r>
          </a:p>
          <a:p>
            <a:pPr marL="0" indent="0">
              <a:buNone/>
              <a:defRPr/>
            </a:pPr>
            <a:r>
              <a:rPr lang="ko-KR" altLang="en-US"/>
              <a:t>    접종 후 건강상태 확인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Coov</a:t>
            </a:r>
            <a:r>
              <a:rPr lang="ko-KR" altLang="en-US"/>
              <a:t> 이용방법</a:t>
            </a:r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(</a:t>
            </a:r>
            <a:r>
              <a:rPr lang="ko-KR" altLang="en-US"/>
              <a:t>전자예방접종증명</a:t>
            </a:r>
            <a:r>
              <a:rPr lang="en-US" altLang="ko-KR"/>
              <a:t>),</a:t>
            </a:r>
            <a:r>
              <a:rPr lang="ko-KR" altLang="en-US"/>
              <a:t> 접종 후 이상반응</a:t>
            </a:r>
          </a:p>
          <a:p>
            <a:pPr marL="0" indent="0">
              <a:buNone/>
              <a:defRPr/>
            </a:pPr>
            <a:r>
              <a:rPr lang="ko-KR" altLang="en-US"/>
              <a:t>    신고를 할 수 있는 링크로 연결된다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643090" y="593694"/>
            <a:ext cx="2545854" cy="45259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87711" y="939282"/>
            <a:ext cx="2545854" cy="45259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16018" y="1347741"/>
            <a:ext cx="2545853" cy="45119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60638" y="1758508"/>
            <a:ext cx="2545854" cy="45119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88944" y="2187094"/>
            <a:ext cx="2545854" cy="4525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백신 별 정보 및 접종 관련 정보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193456" y="1775555"/>
            <a:ext cx="2545854" cy="4525963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>
            <a:fillRect/>
          </a:stretch>
        </p:blipFill>
        <p:spPr>
          <a:xfrm>
            <a:off x="3550146" y="1166018"/>
            <a:ext cx="2545854" cy="45259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32136" y="1473897"/>
            <a:ext cx="2545854" cy="45259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96189" y="1775555"/>
            <a:ext cx="2545854" cy="45259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88944" y="2073813"/>
            <a:ext cx="2545854" cy="4525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백신 별 정보 및 접종 관련 정보</a:t>
            </a:r>
            <a:r>
              <a:rPr lang="en-US" altLang="ko-KR"/>
              <a:t>(Code)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1063586"/>
            <a:ext cx="4391637" cy="53156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063586"/>
            <a:ext cx="4096321" cy="5544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백신 별 정보 및 접종 관련 정보</a:t>
            </a:r>
            <a:r>
              <a:rPr lang="en-US" altLang="ko-KR"/>
              <a:t>(Code)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1063586"/>
            <a:ext cx="4667901" cy="49251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26318" y="3192318"/>
            <a:ext cx="3665681" cy="3665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다리꼴 14"/>
          <p:cNvSpPr/>
          <p:nvPr/>
        </p:nvSpPr>
        <p:spPr>
          <a:xfrm rot="16167142">
            <a:off x="2078630" y="968215"/>
            <a:ext cx="5951142" cy="4997197"/>
          </a:xfrm>
          <a:prstGeom prst="trapezoid">
            <a:avLst>
              <a:gd name="adj" fmla="val 2925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시현 영상</a:t>
            </a:r>
          </a:p>
        </p:txBody>
      </p:sp>
      <p:pic>
        <p:nvPicPr>
          <p:cNvPr id="3" name="실행영상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7534675" y="448964"/>
            <a:ext cx="3843637" cy="596007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79992" y="1827474"/>
            <a:ext cx="1972348" cy="3316778"/>
            <a:chOff x="431799" y="3092257"/>
            <a:chExt cx="1972348" cy="3316778"/>
          </a:xfrm>
        </p:grpSpPr>
        <p:grpSp>
          <p:nvGrpSpPr>
            <p:cNvPr id="13" name="그룹 12"/>
            <p:cNvGrpSpPr/>
            <p:nvPr/>
          </p:nvGrpSpPr>
          <p:grpSpPr>
            <a:xfrm>
              <a:off x="431799" y="3092257"/>
              <a:ext cx="1972348" cy="3316778"/>
              <a:chOff x="604980" y="2362008"/>
              <a:chExt cx="1683712" cy="2980036"/>
            </a:xfrm>
          </p:grpSpPr>
          <p:sp>
            <p:nvSpPr>
              <p:cNvPr id="11" name="사각형: 둥근 모서리 10"/>
              <p:cNvSpPr/>
              <p:nvPr/>
            </p:nvSpPr>
            <p:spPr>
              <a:xfrm>
                <a:off x="604980" y="2362008"/>
                <a:ext cx="1683712" cy="2980036"/>
              </a:xfrm>
              <a:prstGeom prst="roundRect">
                <a:avLst>
                  <a:gd name="adj" fmla="val 16667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20435" y="2508250"/>
                <a:ext cx="1452803" cy="268755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883996" y="4217151"/>
              <a:ext cx="1067954" cy="1066992"/>
              <a:chOff x="604980" y="4870604"/>
              <a:chExt cx="1645227" cy="1538432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604980" y="4870604"/>
                <a:ext cx="1645227" cy="1538432"/>
              </a:xfrm>
              <a:prstGeom prst="ellipse">
                <a:avLst/>
              </a:prstGeom>
              <a:solidFill>
                <a:srgbClr val="8DCECC"/>
              </a:solidFill>
              <a:ln>
                <a:noFill/>
              </a:ln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  <a:reflection blurRad="6350" stA="50000" endA="300" endPos="35000" dir="5400000" sy="-100000" algn="bl" rotWithShape="0"/>
                <a:softEdge rad="38100"/>
              </a:effectLst>
              <a:extLst>
                <a:ext uri="49926C4B-DF97-48ae-9DD6-E73424213832">
    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  <hd:hncFillOverlay xmlns:hd="http://schemas.haansoft.com/office/drawingml/8.0" r:id="rId5"/>
                  </hp:hncExtEffects>
                </a:ext>
              </a:ex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이등변 삼각형 8"/>
              <p:cNvSpPr/>
              <p:nvPr/>
            </p:nvSpPr>
            <p:spPr>
              <a:xfrm rot="5416994">
                <a:off x="1210469" y="5432674"/>
                <a:ext cx="548550" cy="471439"/>
              </a:xfrm>
              <a:prstGeom prst="triangle">
                <a:avLst>
                  <a:gd name="adj" fmla="val 50000"/>
                </a:avLst>
              </a:prstGeom>
              <a:ln>
                <a:noFill/>
              </a:ln>
              <a:effectLst>
                <a:reflection blurRad="12700" stA="26000" endPos="28000" dist="38100" dir="5400000" sy="-100000" rotWithShape="0"/>
                <a:softEdge rad="12700"/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07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ko-KR" altLang="en-US" dirty="0"/>
              <a:t>실사용 영상</a:t>
            </a:r>
          </a:p>
        </p:txBody>
      </p:sp>
      <p:pic>
        <p:nvPicPr>
          <p:cNvPr id="16" name="실사용-영상">
            <a:hlinkClick r:id="" action="ppaction://media"/>
            <a:extLst>
              <a:ext uri="{FF2B5EF4-FFF2-40B4-BE49-F238E27FC236}">
                <a16:creationId xmlns:a16="http://schemas.microsoft.com/office/drawing/2014/main" id="{9367F176-A46B-478A-B2A8-CE286163C5A4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3430" y="1416228"/>
            <a:ext cx="2545853" cy="4525963"/>
          </a:xfrm>
          <a:noFill/>
        </p:spPr>
      </p:pic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E99E57A-9D97-A78A-6C65-82C301875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999" y="2571200"/>
            <a:ext cx="5384799" cy="221602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/>
              <a:t>구동 환경</a:t>
            </a:r>
            <a:endParaRPr lang="en-US" altLang="ko-KR" sz="3200" dirty="0"/>
          </a:p>
          <a:p>
            <a:pPr marL="0" indent="0">
              <a:buNone/>
            </a:pPr>
            <a:endParaRPr lang="en-US" altLang="ko-KR" sz="1200" dirty="0"/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Galaxy Note 8</a:t>
            </a: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One UI 1.0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버전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안드로이드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9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버전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5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QnA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608778" y="2278515"/>
            <a:ext cx="4974443" cy="3672569"/>
            <a:chOff x="431799" y="2510174"/>
            <a:chExt cx="4820504" cy="377840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62708" y="3429000"/>
              <a:ext cx="3430239" cy="2859577"/>
            </a:xfrm>
            <a:prstGeom prst="rect">
              <a:avLst/>
            </a:prstGeom>
          </p:spPr>
        </p:pic>
        <p:sp>
          <p:nvSpPr>
            <p:cNvPr id="10" name="말풍선: 모서리가 둥근 사각형 9"/>
            <p:cNvSpPr/>
            <p:nvPr/>
          </p:nvSpPr>
          <p:spPr>
            <a:xfrm>
              <a:off x="431799" y="2510174"/>
              <a:ext cx="1724314" cy="1226704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63A6A4">
                <a:alpha val="100000"/>
              </a:srgbClr>
            </a:solidFill>
            <a:ln w="19050" cap="flat" cmpd="sng" algn="ctr">
              <a:solidFill>
                <a:srgbClr val="2F4F4F">
                  <a:alpha val="100000"/>
                </a:srgbClr>
              </a:solidFill>
              <a:prstDash val="solid"/>
            </a:ln>
            <a:effectLst>
              <a:softEdge rad="38100"/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000" b="1" i="0" u="none" strike="noStrike" kern="1200" cap="none" spc="0" normalizeH="0" baseline="0">
                  <a:solidFill>
                    <a:srgbClr val="FFFFFF"/>
                  </a:solidFill>
                  <a:latin typeface="Arial"/>
                  <a:ea typeface="한컴 윤고딕 230"/>
                  <a:cs typeface="Arial"/>
                </a:rPr>
                <a:t>!</a:t>
              </a:r>
            </a:p>
          </p:txBody>
        </p:sp>
        <p:sp>
          <p:nvSpPr>
            <p:cNvPr id="11" name="말풍선: 타원형 10"/>
            <p:cNvSpPr/>
            <p:nvPr/>
          </p:nvSpPr>
          <p:spPr>
            <a:xfrm>
              <a:off x="3722530" y="2842106"/>
              <a:ext cx="1529772" cy="1173788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E5E4E4">
                <a:alpha val="100000"/>
              </a:srgbClr>
            </a:solidFill>
            <a:ln w="19050" cap="flat" cmpd="sng" algn="ctr">
              <a:solidFill>
                <a:srgbClr val="6E6E6E">
                  <a:alpha val="100000"/>
                </a:srgbClr>
              </a:solidFill>
              <a:prstDash val="solid"/>
            </a:ln>
            <a:effectLst>
              <a:softEdge rad="63500"/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000" b="1" i="0" u="none" strike="noStrike" kern="1200" cap="none" spc="0" normalizeH="0" baseline="0">
                  <a:solidFill>
                    <a:schemeClr val="accent1"/>
                  </a:solidFill>
                  <a:latin typeface="Arial"/>
                  <a:ea typeface="한컴 윤고딕 230"/>
                  <a:cs typeface="Arial"/>
                </a:rPr>
                <a:t>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8" y="1308100"/>
            <a:ext cx="7119469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국내의 </a:t>
            </a:r>
            <a:r>
              <a:rPr lang="en-US" altLang="ko-KR"/>
              <a:t>COVID19 </a:t>
            </a:r>
            <a:r>
              <a:rPr lang="ko-KR" altLang="en-US"/>
              <a:t>확진자</a:t>
            </a:r>
            <a:r>
              <a:rPr lang="en-US" altLang="ko-KR"/>
              <a:t>,</a:t>
            </a:r>
            <a:r>
              <a:rPr lang="ko-KR" altLang="en-US"/>
              <a:t> 사망자</a:t>
            </a:r>
            <a:r>
              <a:rPr lang="en-US" altLang="ko-KR"/>
              <a:t>,</a:t>
            </a:r>
            <a:r>
              <a:rPr lang="ko-KR" altLang="en-US"/>
              <a:t> 치료중인 환자</a:t>
            </a:r>
            <a:r>
              <a:rPr lang="en-US" altLang="ko-KR"/>
              <a:t>,</a:t>
            </a:r>
          </a:p>
          <a:p>
            <a:pPr marL="0" indent="0">
              <a:buNone/>
              <a:defRPr/>
            </a:pPr>
            <a:r>
              <a:rPr lang="ko-KR" altLang="en-US"/>
              <a:t>    퇴원한 환자의 수를 한 눈에 볼 수 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COVID19 백신 접종률 현황과 백신 종류의 정보를</a:t>
            </a:r>
          </a:p>
          <a:p>
            <a:pPr marL="0" indent="0">
              <a:buNone/>
              <a:defRPr/>
            </a:pPr>
            <a:r>
              <a:rPr lang="ko-KR" altLang="en-US"/>
              <a:t>     간편하게 시각적인 자료로 볼 수 있다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접종 사전예약 및 이상상태에 대한 정보와 신고,</a:t>
            </a:r>
          </a:p>
          <a:p>
            <a:pPr marL="0" indent="0">
              <a:buNone/>
              <a:defRPr/>
            </a:pPr>
            <a:r>
              <a:rPr lang="ko-KR" altLang="en-US"/>
              <a:t>    CooV 접종증명을 이용하여 편리하게 원하는 정보를</a:t>
            </a:r>
          </a:p>
          <a:p>
            <a:pPr marL="0" indent="0">
              <a:buNone/>
              <a:defRPr/>
            </a:pPr>
            <a:r>
              <a:rPr lang="ko-KR" altLang="en-US"/>
              <a:t>    조회하고 이용할 수 있다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15190" y="3200392"/>
            <a:ext cx="4876810" cy="3657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구현 파트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73003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강철</a:t>
            </a:r>
          </a:p>
          <a:p>
            <a:pPr marL="664670" lvl="2" indent="-342720">
              <a:buFont typeface="Arial"/>
              <a:buChar char="•"/>
              <a:defRPr/>
            </a:pPr>
            <a:r>
              <a:rPr lang="ko-KR" altLang="en-US"/>
              <a:t>확진자</a:t>
            </a:r>
            <a:r>
              <a:rPr lang="en-US" altLang="en-US"/>
              <a:t>·</a:t>
            </a:r>
            <a:r>
              <a:rPr lang="ko-KR" altLang="en-US"/>
              <a:t>사망자</a:t>
            </a:r>
            <a:r>
              <a:rPr lang="en-US" altLang="en-US"/>
              <a:t>·</a:t>
            </a:r>
            <a:r>
              <a:rPr lang="ko-KR" altLang="en-US"/>
              <a:t>치료중인 환자</a:t>
            </a:r>
            <a:r>
              <a:rPr lang="en-US" altLang="en-US"/>
              <a:t>·</a:t>
            </a:r>
            <a:r>
              <a:rPr lang="ko-KR" altLang="en-US"/>
              <a:t>퇴원한 환자 구현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이하은</a:t>
            </a:r>
          </a:p>
          <a:p>
            <a:pPr marL="664670" lvl="2" indent="-342720">
              <a:buFont typeface="Arial"/>
              <a:buChar char="•"/>
              <a:defRPr/>
            </a:pPr>
            <a:r>
              <a:rPr lang="ko-KR" altLang="en-US"/>
              <a:t>지역 별 감염 현황 구현(API 제외)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전유진</a:t>
            </a:r>
          </a:p>
          <a:p>
            <a:pPr marL="664670" lvl="2" indent="-342720">
              <a:buFont typeface="Arial"/>
              <a:buChar char="•"/>
              <a:defRPr/>
            </a:pPr>
            <a:r>
              <a:rPr lang="ko-KR" altLang="en-US"/>
              <a:t>지역 별 감염 현황 API 구현</a:t>
            </a:r>
            <a:r>
              <a:rPr lang="en-US" altLang="ko-KR"/>
              <a:t>,</a:t>
            </a:r>
            <a:r>
              <a:rPr lang="ko-KR" altLang="en-US"/>
              <a:t> 전체 접종률</a:t>
            </a:r>
            <a:r>
              <a:rPr lang="en-US" altLang="en-US"/>
              <a:t>·</a:t>
            </a:r>
            <a:r>
              <a:rPr lang="ko-KR" altLang="en-US"/>
              <a:t>60세 이상 접종률 구현</a:t>
            </a:r>
            <a:r>
              <a:rPr lang="en-US" altLang="ko-KR"/>
              <a:t>,</a:t>
            </a:r>
            <a:r>
              <a:rPr lang="ko-KR" altLang="en-US"/>
              <a:t> 백신 별 정보 구현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황지혁</a:t>
            </a:r>
          </a:p>
          <a:p>
            <a:pPr marL="664670" lvl="2" indent="-342720">
              <a:buFont typeface="Arial"/>
              <a:buChar char="•"/>
              <a:defRPr/>
            </a:pPr>
            <a:r>
              <a:rPr lang="ko-KR" altLang="en-US"/>
              <a:t>일별 확진자 구현</a:t>
            </a:r>
            <a:r>
              <a:rPr lang="en-US" altLang="ko-KR"/>
              <a:t>,</a:t>
            </a:r>
            <a:r>
              <a:rPr lang="ko-KR" altLang="en-US"/>
              <a:t> 1차</a:t>
            </a:r>
            <a:r>
              <a:rPr lang="en-US" altLang="en-US"/>
              <a:t>·</a:t>
            </a:r>
            <a:r>
              <a:rPr lang="ko-KR" altLang="en-US"/>
              <a:t>2차</a:t>
            </a:r>
            <a:r>
              <a:rPr lang="en-US" altLang="en-US"/>
              <a:t>·</a:t>
            </a:r>
            <a:r>
              <a:rPr lang="ko-KR" altLang="en-US"/>
              <a:t>3차 접종 구현</a:t>
            </a:r>
            <a:r>
              <a:rPr lang="en-US" altLang="ko-KR"/>
              <a:t>,</a:t>
            </a:r>
            <a:r>
              <a:rPr lang="ko-KR" altLang="en-US"/>
              <a:t> 백신 별 접종률 구현</a:t>
            </a:r>
            <a:r>
              <a:rPr lang="en-US" altLang="ko-KR"/>
              <a:t>,</a:t>
            </a:r>
            <a:r>
              <a:rPr lang="ko-KR" altLang="en-US"/>
              <a:t> 백신 접종 관련 정보 구현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감사합니다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:-)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개발 환경</a:t>
            </a:r>
          </a:p>
          <a:p>
            <a:pPr marL="664670" lvl="2" indent="-342720">
              <a:buFont typeface="Arial"/>
              <a:buChar char="•"/>
              <a:defRPr/>
            </a:pPr>
            <a:r>
              <a:rPr lang="en-US" altLang="ko-KR"/>
              <a:t>Windows10</a:t>
            </a:r>
          </a:p>
          <a:p>
            <a:pPr marL="664670" lvl="2" indent="-342720">
              <a:buFont typeface="Arial"/>
              <a:buChar char="•"/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개발</a:t>
            </a:r>
            <a:r>
              <a:rPr lang="en-US" altLang="ko-KR"/>
              <a:t> </a:t>
            </a:r>
            <a:r>
              <a:rPr lang="ko-KR" altLang="en-US"/>
              <a:t>도구</a:t>
            </a:r>
          </a:p>
          <a:p>
            <a:pPr marL="664670" lvl="2" indent="-342720">
              <a:buFont typeface="Arial"/>
              <a:buChar char="•"/>
              <a:defRPr/>
            </a:pPr>
            <a:r>
              <a:rPr lang="en-US" altLang="ko-KR"/>
              <a:t>Andriod Studio</a:t>
            </a:r>
          </a:p>
          <a:p>
            <a:pPr marL="664670" lvl="2" indent="-342720">
              <a:buFont typeface="Arial"/>
              <a:buChar char="•"/>
              <a:defRPr/>
            </a:pPr>
            <a:r>
              <a:rPr lang="en-US" altLang="ko-KR"/>
              <a:t>Eclipse JDK</a:t>
            </a:r>
          </a:p>
          <a:p>
            <a:pPr marL="664670" lvl="2" indent="-342720">
              <a:buFont typeface="Arial"/>
              <a:buChar char="•"/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개발</a:t>
            </a:r>
            <a:r>
              <a:rPr lang="en-US" altLang="ko-KR"/>
              <a:t> </a:t>
            </a:r>
            <a:r>
              <a:rPr lang="ko-KR" altLang="en-US"/>
              <a:t>언어</a:t>
            </a:r>
          </a:p>
          <a:p>
            <a:pPr marL="664670" lvl="2" indent="-342720">
              <a:buFont typeface="Arial"/>
              <a:buChar char="•"/>
              <a:defRPr/>
            </a:pPr>
            <a:r>
              <a:rPr lang="en-US" altLang="ko-KR"/>
              <a:t>Java</a:t>
            </a:r>
          </a:p>
          <a:p>
            <a:pPr marL="664670" lvl="2" indent="-342720">
              <a:buFont typeface="Arial"/>
              <a:buChar char="•"/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라이브러리</a:t>
            </a:r>
          </a:p>
          <a:p>
            <a:pPr marL="664670" lvl="2" indent="-342720">
              <a:buFont typeface="Arial"/>
              <a:buChar char="•"/>
              <a:defRPr/>
            </a:pPr>
            <a:r>
              <a:rPr lang="en-US" altLang="ko-KR"/>
              <a:t>MPAndroidChart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API</a:t>
            </a:r>
          </a:p>
          <a:p>
            <a:pPr marL="664670" lvl="2" indent="-342720">
              <a:buFont typeface="Arial"/>
              <a:buChar char="•"/>
              <a:defRPr/>
            </a:pPr>
            <a:r>
              <a:rPr lang="ko-KR" altLang="en-US"/>
              <a:t>공공데이터포털</a:t>
            </a:r>
          </a:p>
          <a:p>
            <a:pPr marL="1026620" lvl="4" indent="-342720">
              <a:buFont typeface="Wingdings"/>
              <a:buChar char="v"/>
              <a:defRPr/>
            </a:pPr>
            <a:r>
              <a:rPr lang="ko-KR" altLang="en-US"/>
              <a:t>보건복지부 코로나19 시·도발생 현황</a:t>
            </a:r>
          </a:p>
          <a:p>
            <a:pPr marL="1026620" lvl="4" indent="-342720">
              <a:buFont typeface="Wingdings"/>
              <a:buChar char="v"/>
              <a:defRPr/>
            </a:pPr>
            <a:r>
              <a:rPr lang="ko-KR" altLang="en-US"/>
              <a:t>코로나19 예방접종 통계 데이터 조회 서비스</a:t>
            </a:r>
          </a:p>
          <a:p>
            <a:pPr marL="1026620" lvl="4" indent="-342720">
              <a:buFont typeface="Wingdings"/>
              <a:buChar char="v"/>
              <a:defRPr/>
            </a:pPr>
            <a:r>
              <a:rPr lang="ko-KR" altLang="en-US"/>
              <a:t>질병관리청_코로나19 예방접종 현황</a:t>
            </a:r>
          </a:p>
          <a:p>
            <a:pPr marL="664670" lvl="2" indent="-342720">
              <a:buFont typeface="Arial"/>
              <a:buChar char="•"/>
              <a:defRPr/>
            </a:pPr>
            <a:r>
              <a:rPr lang="ko-KR" altLang="en-US"/>
              <a:t>서울 열린데이터 광장</a:t>
            </a:r>
          </a:p>
          <a:p>
            <a:pPr marL="1026620" lvl="4" indent="-342720">
              <a:buFont typeface="Wingdings"/>
              <a:buChar char="v"/>
              <a:defRPr/>
            </a:pPr>
            <a:r>
              <a:rPr lang="ko-KR" altLang="en-US"/>
              <a:t>서울특별시 코로나19 확진자 발생동향</a:t>
            </a:r>
          </a:p>
          <a:p>
            <a:pPr marL="1026620" lvl="4" indent="-342720">
              <a:buFont typeface="Wingdings"/>
              <a:buChar char="v"/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89997" y="4213154"/>
            <a:ext cx="3302002" cy="2457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국내 확진자 현황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991784" cy="45259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국내의 오늘까지의 확진자</a:t>
            </a:r>
            <a:r>
              <a:rPr lang="en-US" altLang="ko-KR"/>
              <a:t>·</a:t>
            </a:r>
            <a:r>
              <a:rPr lang="ko-KR" altLang="en-US"/>
              <a:t>사망자</a:t>
            </a:r>
            <a:r>
              <a:rPr lang="en-US" altLang="ko-KR"/>
              <a:t>·</a:t>
            </a:r>
          </a:p>
          <a:p>
            <a:pPr marL="0" indent="0">
              <a:buNone/>
              <a:defRPr/>
            </a:pPr>
            <a:r>
              <a:rPr lang="ko-KR" altLang="en-US"/>
              <a:t>    치료중인 환자의 수</a:t>
            </a:r>
            <a:r>
              <a:rPr lang="en-US" altLang="ko-KR"/>
              <a:t>·</a:t>
            </a:r>
            <a:r>
              <a:rPr lang="ko-KR" altLang="en-US"/>
              <a:t>퇴원한 환자의 수를</a:t>
            </a:r>
          </a:p>
          <a:p>
            <a:pPr marL="0" indent="0">
              <a:buNone/>
              <a:defRPr/>
            </a:pPr>
            <a:r>
              <a:rPr lang="ko-KR" altLang="en-US"/>
              <a:t>    숫자를 통해 현황을 보여준다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일별 확진자를 그래프를 통해 보여줌으로</a:t>
            </a:r>
          </a:p>
          <a:p>
            <a:pPr marL="0" indent="0">
              <a:buNone/>
              <a:defRPr/>
            </a:pPr>
            <a:r>
              <a:rPr lang="ko-KR" altLang="en-US"/>
              <a:t>    확진자 수의 추이를 보여준다.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F8F43-2DA6-41A2-9D54-6EB3D9808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98" y="499653"/>
            <a:ext cx="3381847" cy="5858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국내 확진자 현황</a:t>
            </a:r>
            <a:r>
              <a:rPr lang="en-US" altLang="ko-KR"/>
              <a:t>(Code)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5621" y="1364353"/>
            <a:ext cx="12096378" cy="4820322"/>
            <a:chOff x="95621" y="1364353"/>
            <a:chExt cx="12096378" cy="4820322"/>
          </a:xfrm>
        </p:grpSpPr>
        <p:grpSp>
          <p:nvGrpSpPr>
            <p:cNvPr id="9" name="그룹 8"/>
            <p:cNvGrpSpPr/>
            <p:nvPr/>
          </p:nvGrpSpPr>
          <p:grpSpPr>
            <a:xfrm>
              <a:off x="95621" y="1364353"/>
              <a:ext cx="12096378" cy="4820322"/>
              <a:chOff x="95622" y="1018839"/>
              <a:chExt cx="12096378" cy="482032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5622" y="1018839"/>
                <a:ext cx="8630855" cy="482032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742676" y="3550595"/>
                <a:ext cx="6449324" cy="1962424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871072" y="2140322"/>
              <a:ext cx="4741330" cy="639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FF843A"/>
                  </a:solidFill>
                </a:rPr>
                <a:t>확진자</a:t>
              </a:r>
              <a:r>
                <a:rPr lang="en-US" altLang="ko-KR">
                  <a:solidFill>
                    <a:srgbClr val="FF843A"/>
                  </a:solidFill>
                </a:rPr>
                <a:t>,</a:t>
              </a:r>
              <a:r>
                <a:rPr lang="ko-KR" altLang="en-US">
                  <a:solidFill>
                    <a:srgbClr val="FF843A"/>
                  </a:solidFill>
                </a:rPr>
                <a:t> 사망자</a:t>
              </a:r>
              <a:r>
                <a:rPr lang="en-US" altLang="ko-KR">
                  <a:solidFill>
                    <a:srgbClr val="FF843A"/>
                  </a:solidFill>
                </a:rPr>
                <a:t>,</a:t>
              </a:r>
              <a:r>
                <a:rPr lang="ko-KR" altLang="en-US">
                  <a:solidFill>
                    <a:srgbClr val="FF843A"/>
                  </a:solidFill>
                </a:rPr>
                <a:t> 치료중인 환자</a:t>
              </a:r>
              <a:r>
                <a:rPr lang="en-US" altLang="ko-KR">
                  <a:solidFill>
                    <a:srgbClr val="FF843A"/>
                  </a:solidFill>
                </a:rPr>
                <a:t>,</a:t>
              </a:r>
              <a:r>
                <a:rPr lang="ko-KR" altLang="en-US">
                  <a:solidFill>
                    <a:srgbClr val="FF843A"/>
                  </a:solidFill>
                </a:rPr>
                <a:t> 사망자의 수와</a:t>
              </a:r>
            </a:p>
            <a:p>
              <a:pPr>
                <a:defRPr/>
              </a:pPr>
              <a:r>
                <a:rPr lang="ko-KR" altLang="en-US">
                  <a:solidFill>
                    <a:srgbClr val="FF843A"/>
                  </a:solidFill>
                </a:rPr>
                <a:t>그 증가율을 구현하기 위한 코드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국내 확진자 현황</a:t>
            </a:r>
            <a:r>
              <a:rPr lang="en-US" altLang="ko-KR"/>
              <a:t>(Code)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60990" y="1063586"/>
            <a:ext cx="11760201" cy="5572501"/>
            <a:chOff x="160990" y="1063586"/>
            <a:chExt cx="11760201" cy="5572501"/>
          </a:xfrm>
        </p:grpSpPr>
        <p:grpSp>
          <p:nvGrpSpPr>
            <p:cNvPr id="22" name="그룹 21"/>
            <p:cNvGrpSpPr/>
            <p:nvPr/>
          </p:nvGrpSpPr>
          <p:grpSpPr>
            <a:xfrm>
              <a:off x="160990" y="1063586"/>
              <a:ext cx="11760201" cy="5572501"/>
              <a:chOff x="160990" y="1063586"/>
              <a:chExt cx="11760201" cy="5572501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160990" y="1063586"/>
                <a:ext cx="5439534" cy="5572501"/>
                <a:chOff x="431799" y="1063586"/>
                <a:chExt cx="5439534" cy="5572501"/>
              </a:xfrm>
            </p:grpSpPr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31799" y="1063586"/>
                  <a:ext cx="5439534" cy="269595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431799" y="3759537"/>
                  <a:ext cx="4552950" cy="2876550"/>
                </a:xfrm>
                <a:prstGeom prst="rect">
                  <a:avLst/>
                </a:prstGeom>
              </p:spPr>
            </p:pic>
          </p:grpSp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600524" y="2757393"/>
                <a:ext cx="4401164" cy="1343212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862181" y="4100606"/>
                <a:ext cx="7059010" cy="2324424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9392922" y="1367943"/>
              <a:ext cx="2011285" cy="363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solidFill>
                    <a:srgbClr val="FF843A"/>
                  </a:solidFill>
                </a:rPr>
                <a:t>그래프 설정 코드 </a:t>
              </a:r>
              <a:r>
                <a:rPr lang="en-US" altLang="ko-KR">
                  <a:solidFill>
                    <a:srgbClr val="FF843A"/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구성</a:t>
            </a:r>
            <a:r>
              <a:rPr lang="en-US" altLang="ko-KR"/>
              <a:t>_</a:t>
            </a:r>
            <a:r>
              <a:rPr lang="ko-KR" altLang="en-US"/>
              <a:t>국내 확진자 현황</a:t>
            </a:r>
            <a:r>
              <a:rPr lang="en-US" altLang="ko-KR"/>
              <a:t>(Code)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175" y="2125408"/>
            <a:ext cx="5457825" cy="34480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8173" y="1353060"/>
            <a:ext cx="3318637" cy="6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843A"/>
                </a:solidFill>
              </a:rPr>
              <a:t>그래프 설정 코드 </a:t>
            </a:r>
            <a:r>
              <a:rPr lang="en-US" altLang="ko-KR">
                <a:solidFill>
                  <a:srgbClr val="FF843A"/>
                </a:solidFill>
              </a:rPr>
              <a:t>2,</a:t>
            </a:r>
            <a:endParaRPr lang="ko-KR" altLang="en-US">
              <a:solidFill>
                <a:srgbClr val="FF843A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FF843A"/>
                </a:solidFill>
              </a:rPr>
              <a:t>데이터 세팅 코드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00256" y="542043"/>
            <a:ext cx="4791743" cy="6315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t>구성_지역 별 </a:t>
            </a:r>
            <a:r>
              <a:rPr lang="ko-KR" altLang="en-US"/>
              <a:t>감염 현황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국내의 오늘까지의 </a:t>
            </a:r>
            <a:r>
              <a:rPr lang="en-US" altLang="ko-KR"/>
              <a:t>COVID19 </a:t>
            </a:r>
            <a:r>
              <a:rPr lang="ko-KR" altLang="en-US"/>
              <a:t>누적</a:t>
            </a:r>
          </a:p>
          <a:p>
            <a:pPr marL="0" indent="0">
              <a:buNone/>
              <a:defRPr/>
            </a:pPr>
            <a:r>
              <a:rPr lang="ko-KR" altLang="en-US"/>
              <a:t>    확진자와 신규확진자</a:t>
            </a:r>
            <a:r>
              <a:rPr lang="en-US" altLang="ko-KR"/>
              <a:t>, </a:t>
            </a:r>
            <a:r>
              <a:rPr lang="ko-KR" altLang="en-US"/>
              <a:t>총 사망자수를</a:t>
            </a:r>
          </a:p>
          <a:p>
            <a:pPr marL="0" indent="0">
              <a:buNone/>
              <a:defRPr/>
            </a:pPr>
            <a:r>
              <a:rPr lang="ko-KR" altLang="en-US"/>
              <a:t>    지역 별로 보여준다</a:t>
            </a:r>
            <a:r>
              <a:rPr lang="en-US" altLang="ko-KR"/>
              <a:t>.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8226545" y="460463"/>
            <a:ext cx="3339604" cy="5937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theme/theme1.xml><?xml version="1.0" encoding="utf-8"?>
<a:theme xmlns:a="http://schemas.openxmlformats.org/drawing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808</Words>
  <Application>Microsoft Office PowerPoint</Application>
  <PresentationFormat>와이드스크린</PresentationFormat>
  <Paragraphs>166</Paragraphs>
  <Slides>31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Arial</vt:lpstr>
      <vt:lpstr>Calibri</vt:lpstr>
      <vt:lpstr>Lucida Sans Unicode</vt:lpstr>
      <vt:lpstr>Wingdings</vt:lpstr>
      <vt:lpstr>Wingdings 3</vt:lpstr>
      <vt:lpstr>교차</vt:lpstr>
      <vt:lpstr>COVID19 국내 현황 조회 서비스</vt:lpstr>
      <vt:lpstr>목차</vt:lpstr>
      <vt:lpstr>개요</vt:lpstr>
      <vt:lpstr>개발 환경</vt:lpstr>
      <vt:lpstr>구성_국내 확진자 현황</vt:lpstr>
      <vt:lpstr>구성_국내 확진자 현황(Code)</vt:lpstr>
      <vt:lpstr>구성_국내 확진자 현황(Code)</vt:lpstr>
      <vt:lpstr>구성_국내 확진자 현황(Code)</vt:lpstr>
      <vt:lpstr>구성_지역 별 감염 현황</vt:lpstr>
      <vt:lpstr>구성_지역 별 확진자(Code)</vt:lpstr>
      <vt:lpstr>구성_지역 별 확진자(Code)</vt:lpstr>
      <vt:lpstr>구성_백신 접종 현황</vt:lpstr>
      <vt:lpstr>구성_백신 접종 현황(Code)</vt:lpstr>
      <vt:lpstr>구성_백신 접종 현황(Code)</vt:lpstr>
      <vt:lpstr>구성_백신 접종 현황(Code)</vt:lpstr>
      <vt:lpstr>구성_주간 백신 접종 및 백신 별 접종 현황</vt:lpstr>
      <vt:lpstr>구성_주간 백신 접종 및 백신 별 접종 현황</vt:lpstr>
      <vt:lpstr>구성_주간 백신 접종 및 백신 별 접종 현황(Code)</vt:lpstr>
      <vt:lpstr>구성_주간 백신 접종 및 백신 별 접종 현황(Code)</vt:lpstr>
      <vt:lpstr>구성_주간 백신 접종 및 백신 별 접종 현황(Code)</vt:lpstr>
      <vt:lpstr>구성_주간 백신 접종 및 백신 별 접종 현황(Code)</vt:lpstr>
      <vt:lpstr>구성_주간 백신 접종 및 백신 별 접종 현황(Code)</vt:lpstr>
      <vt:lpstr>구성_백신 별 정보 및 접종 관련 정보</vt:lpstr>
      <vt:lpstr>구성_백신 별 정보 및 접종 관련 정보</vt:lpstr>
      <vt:lpstr>구성_백신 별 정보 및 접종 관련 정보(Code)</vt:lpstr>
      <vt:lpstr>구성_백신 별 정보 및 접종 관련 정보(Code)</vt:lpstr>
      <vt:lpstr>시현 영상</vt:lpstr>
      <vt:lpstr>실사용 영상</vt:lpstr>
      <vt:lpstr>QnA</vt:lpstr>
      <vt:lpstr>구현 파트</vt:lpstr>
      <vt:lpstr>감사합니다. :-)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Covid19 국내 현황 조회 서비스</dc:title>
  <dc:creator>Android</dc:creator>
  <cp:lastModifiedBy>Android</cp:lastModifiedBy>
  <cp:revision>170</cp:revision>
  <dcterms:modified xsi:type="dcterms:W3CDTF">2022-03-14T01:24:04Z</dcterms:modified>
  <cp:version/>
</cp:coreProperties>
</file>